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Lst>
  <p:notesMasterIdLst>
    <p:notesMasterId r:id="rId3"/>
  </p:notesMasterIdLst>
  <p:sldIdLst>
    <p:sldId id="260" r:id="rId2"/>
  </p:sldIdLst>
  <p:sldSz cx="10044113" cy="7775575"/>
  <p:notesSz cx="6858000" cy="9144000"/>
  <p:embeddedFontLst>
    <p:embeddedFont>
      <p:font typeface="Chaloult_Cond" panose="00000400000000000000" pitchFamily="2" charset="0"/>
      <p:regular r:id="rId4"/>
    </p:embeddedFont>
    <p:embeddedFont>
      <p:font typeface="ChaloultCond" panose="02000503000000000000" pitchFamily="2" charset="0"/>
      <p:regular r:id="rId5"/>
    </p:embeddedFont>
    <p:embeddedFont>
      <p:font typeface="Calibri" panose="020F0502020204030204" pitchFamily="34" charset="0"/>
      <p:regular r:id="rId6"/>
      <p:bold r:id="rId7"/>
      <p:italic r:id="rId8"/>
      <p:boldItalic r:id="rId9"/>
    </p:embeddedFont>
    <p:embeddedFont>
      <p:font typeface="Chaloult_Cond_Demi_Gras" panose="00000400000000000000" pitchFamily="2" charset="0"/>
      <p:regular r:id="rId1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userDrawn="1">
          <p15:clr>
            <a:srgbClr val="A4A3A4"/>
          </p15:clr>
        </p15:guide>
        <p15:guide id="2" pos="31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iel Gueriton" initials="MG" lastIdx="4" clrIdx="0">
    <p:extLst>
      <p:ext uri="{19B8F6BF-5375-455C-9EA6-DF929625EA0E}">
        <p15:presenceInfo xmlns:p15="http://schemas.microsoft.com/office/powerpoint/2012/main" userId="Muriel Gueriton" providerId="None"/>
      </p:ext>
    </p:extLst>
  </p:cmAuthor>
  <p:cmAuthor id="2" name="Karina Cristea" initials="KC" lastIdx="1" clrIdx="1">
    <p:extLst>
      <p:ext uri="{19B8F6BF-5375-455C-9EA6-DF929625EA0E}">
        <p15:presenceInfo xmlns:p15="http://schemas.microsoft.com/office/powerpoint/2012/main" userId="Karina Cristea" providerId="None"/>
      </p:ext>
    </p:extLst>
  </p:cmAuthor>
  <p:cmAuthor id="3" name=" " initials="" lastIdx="6" clrIdx="2">
    <p:extLst>
      <p:ext uri="{19B8F6BF-5375-455C-9EA6-DF929625EA0E}">
        <p15:presenceInfo xmlns:p15="http://schemas.microsoft.com/office/powerpoint/2012/main" userId=" " providerId="None"/>
      </p:ext>
    </p:extLst>
  </p:cmAuthor>
  <p:cmAuthor id="4" name="Karina Cristea (CCSMTL DEUR)" initials="KC(D" lastIdx="3" clrIdx="3">
    <p:extLst>
      <p:ext uri="{19B8F6BF-5375-455C-9EA6-DF929625EA0E}">
        <p15:presenceInfo xmlns:p15="http://schemas.microsoft.com/office/powerpoint/2012/main" userId="Karina Cristea (CCSMTL D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6BB"/>
    <a:srgbClr val="78C5DA"/>
    <a:srgbClr val="5C6F9C"/>
    <a:srgbClr val="A0DEFA"/>
    <a:srgbClr val="9DF2F9"/>
    <a:srgbClr val="9CD5E4"/>
    <a:srgbClr val="51467F"/>
    <a:srgbClr val="83F0F7"/>
    <a:srgbClr val="6386AC"/>
    <a:srgbClr val="585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FEC31-CF29-CCA1-44B7-070D0B16D3CE}" v="252" dt="2021-12-22T14:06:16.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61" d="100"/>
          <a:sy n="61" d="100"/>
        </p:scale>
        <p:origin x="1252" y="24"/>
      </p:cViewPr>
      <p:guideLst>
        <p:guide orient="horz" pos="1859"/>
        <p:guide pos="316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Cristea (CCSMTL DEUR)" userId="S::karina.cristea.ccsmtl@ssss.gouv.qc.ca::a4775d46-58f3-4d2e-971a-1424f9410d5f" providerId="AD" clId="Web-{46883628-C1E7-4475-933A-D556151ADFD7}"/>
    <pc:docChg chg="mod">
      <pc:chgData name="Karina Cristea (CCSMTL DEUR)" userId="S::karina.cristea.ccsmtl@ssss.gouv.qc.ca::a4775d46-58f3-4d2e-971a-1424f9410d5f" providerId="AD" clId="Web-{46883628-C1E7-4475-933A-D556151ADFD7}" dt="2023-12-18T16:20:45.476"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9BB93-C6D0-4145-BC10-9325F636ADFC}" type="datetimeFigureOut">
              <a:rPr lang="fr-CA" smtClean="0"/>
              <a:t>2024-04-15</a:t>
            </a:fld>
            <a:endParaRPr lang="fr-CA"/>
          </a:p>
        </p:txBody>
      </p:sp>
      <p:sp>
        <p:nvSpPr>
          <p:cNvPr id="4" name="Espace réservé de l'image des diapositives 3"/>
          <p:cNvSpPr>
            <a:spLocks noGrp="1" noRot="1" noChangeAspect="1"/>
          </p:cNvSpPr>
          <p:nvPr>
            <p:ph type="sldImg" idx="2"/>
          </p:nvPr>
        </p:nvSpPr>
        <p:spPr>
          <a:xfrm>
            <a:off x="1435100" y="1143000"/>
            <a:ext cx="3987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9C0E3-F1F3-4A14-9955-EADA5F4C49A2}" type="slidenum">
              <a:rPr lang="fr-CA" smtClean="0"/>
              <a:t>‹N°›</a:t>
            </a:fld>
            <a:endParaRPr lang="fr-CA"/>
          </a:p>
        </p:txBody>
      </p:sp>
    </p:spTree>
    <p:extLst>
      <p:ext uri="{BB962C8B-B14F-4D97-AF65-F5344CB8AC3E}">
        <p14:creationId xmlns:p14="http://schemas.microsoft.com/office/powerpoint/2010/main" val="89310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ABARI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8759" y="2631096"/>
            <a:ext cx="4459704" cy="4935765"/>
          </a:xfrm>
          <a:prstGeom prst="rect">
            <a:avLst/>
          </a:prstGeom>
        </p:spPr>
        <p:txBody>
          <a:bodyPr anchor="t">
            <a:normAutofit/>
          </a:bodyPr>
          <a:lstStyle>
            <a:lvl1pPr algn="l">
              <a:lnSpc>
                <a:spcPct val="100000"/>
              </a:lnSpc>
              <a:spcAft>
                <a:spcPts val="600"/>
              </a:spcAft>
              <a:defRPr lang="fr-FR" sz="1100" kern="1200" baseline="0" dirty="0" smtClean="0">
                <a:solidFill>
                  <a:schemeClr val="bg1"/>
                </a:solidFill>
                <a:latin typeface="Chaloult_Cond" panose="00000400000000000000" pitchFamily="2" charset="0"/>
                <a:ea typeface="+mj-ea"/>
                <a:cs typeface="+mj-cs"/>
              </a:defRPr>
            </a:lvl1pPr>
          </a:lstStyle>
          <a:p>
            <a:r>
              <a:rPr lang="fr-FR" dirty="0"/>
              <a:t>Rédigez ici l’objet du prêt à animer (PAA) de façon synthétique et vulgarisée.</a:t>
            </a:r>
            <a:endParaRPr lang="en-US" dirty="0"/>
          </a:p>
        </p:txBody>
      </p:sp>
      <p:sp>
        <p:nvSpPr>
          <p:cNvPr id="3" name="Subtitle 2"/>
          <p:cNvSpPr>
            <a:spLocks noGrp="1"/>
          </p:cNvSpPr>
          <p:nvPr>
            <p:ph type="subTitle" idx="1" hasCustomPrompt="1"/>
          </p:nvPr>
        </p:nvSpPr>
        <p:spPr>
          <a:xfrm>
            <a:off x="161925" y="1285876"/>
            <a:ext cx="2196379" cy="476250"/>
          </a:xfrm>
          <a:prstGeom prst="rect">
            <a:avLst/>
          </a:prstGeom>
        </p:spPr>
        <p:txBody>
          <a:bodyPr anchor="ctr">
            <a:noAutofit/>
          </a:bodyPr>
          <a:lstStyle>
            <a:lvl1pPr marL="0" indent="0" algn="l">
              <a:lnSpc>
                <a:spcPts val="900"/>
              </a:lnSpc>
              <a:spcBef>
                <a:spcPts val="0"/>
              </a:spcBef>
              <a:buNone/>
              <a:defRPr sz="1800" baseline="0">
                <a:solidFill>
                  <a:schemeClr val="bg1"/>
                </a:solidFill>
                <a:latin typeface="Chaloult_Cond" panose="00000400000000000000" pitchFamily="2" charset="0"/>
              </a:defRPr>
            </a:lvl1pPr>
            <a:lvl2pPr marL="502188" indent="0" algn="ctr">
              <a:buNone/>
              <a:defRPr sz="2197"/>
            </a:lvl2pPr>
            <a:lvl3pPr marL="1004377" indent="0" algn="ctr">
              <a:buNone/>
              <a:defRPr sz="1977"/>
            </a:lvl3pPr>
            <a:lvl4pPr marL="1506565" indent="0" algn="ctr">
              <a:buNone/>
              <a:defRPr sz="1757"/>
            </a:lvl4pPr>
            <a:lvl5pPr marL="2008754" indent="0" algn="ctr">
              <a:buNone/>
              <a:defRPr sz="1757"/>
            </a:lvl5pPr>
            <a:lvl6pPr marL="2510942" indent="0" algn="ctr">
              <a:buNone/>
              <a:defRPr sz="1757"/>
            </a:lvl6pPr>
            <a:lvl7pPr marL="3013131" indent="0" algn="ctr">
              <a:buNone/>
              <a:defRPr sz="1757"/>
            </a:lvl7pPr>
            <a:lvl8pPr marL="3515319" indent="0" algn="ctr">
              <a:buNone/>
              <a:defRPr sz="1757"/>
            </a:lvl8pPr>
            <a:lvl9pPr marL="4017508" indent="0" algn="ctr">
              <a:buNone/>
              <a:defRPr sz="1757"/>
            </a:lvl9pPr>
          </a:lstStyle>
          <a:p>
            <a:r>
              <a:rPr lang="fr-FR" dirty="0"/>
              <a:t>Inscrire un titre court</a:t>
            </a:r>
            <a:endParaRPr lang="en-US" dirty="0"/>
          </a:p>
        </p:txBody>
      </p:sp>
      <p:sp>
        <p:nvSpPr>
          <p:cNvPr id="11" name="Espace réservé du texte 10"/>
          <p:cNvSpPr>
            <a:spLocks noGrp="1"/>
          </p:cNvSpPr>
          <p:nvPr>
            <p:ph type="body" sz="quarter" idx="10" hasCustomPrompt="1"/>
          </p:nvPr>
        </p:nvSpPr>
        <p:spPr>
          <a:xfrm>
            <a:off x="161925" y="1781175"/>
            <a:ext cx="4940653" cy="291813"/>
          </a:xfrm>
          <a:prstGeom prst="rect">
            <a:avLst/>
          </a:prstGeom>
        </p:spPr>
        <p:txBody>
          <a:bodyPr anchor="ctr">
            <a:noAutofit/>
          </a:bodyPr>
          <a:lstStyle>
            <a:lvl1pPr marL="0" indent="0" algn="l">
              <a:lnSpc>
                <a:spcPts val="900"/>
              </a:lnSpc>
              <a:buNone/>
              <a:defRPr lang="fr-FR" sz="1300" kern="1200" baseline="0" dirty="0" smtClean="0">
                <a:solidFill>
                  <a:schemeClr val="bg1"/>
                </a:solidFill>
                <a:latin typeface="Chaloult_Cond" panose="00000400000000000000" pitchFamily="2" charset="0"/>
                <a:ea typeface="+mn-ea"/>
                <a:cs typeface="+mn-cs"/>
              </a:defRPr>
            </a:lvl1pPr>
            <a:lvl2pPr>
              <a:defRPr lang="fr-FR" sz="1200" kern="1200" baseline="0" dirty="0" smtClean="0">
                <a:solidFill>
                  <a:schemeClr val="tx1"/>
                </a:solidFill>
                <a:latin typeface="Chaloult_Cond" panose="00000400000000000000" pitchFamily="2" charset="0"/>
                <a:ea typeface="+mn-ea"/>
                <a:cs typeface="+mn-cs"/>
              </a:defRPr>
            </a:lvl2pPr>
            <a:lvl3pPr>
              <a:defRPr lang="fr-FR" sz="1200" kern="1200" baseline="0" dirty="0" smtClean="0">
                <a:solidFill>
                  <a:schemeClr val="tx1"/>
                </a:solidFill>
                <a:latin typeface="Chaloult_Cond" panose="00000400000000000000" pitchFamily="2" charset="0"/>
                <a:ea typeface="+mn-ea"/>
                <a:cs typeface="+mn-cs"/>
              </a:defRPr>
            </a:lvl3pPr>
            <a:lvl4pPr>
              <a:defRPr lang="fr-FR" sz="1200" kern="1200" baseline="0" dirty="0" smtClean="0">
                <a:solidFill>
                  <a:schemeClr val="tx1"/>
                </a:solidFill>
                <a:latin typeface="Chaloult_Cond" panose="00000400000000000000" pitchFamily="2" charset="0"/>
                <a:ea typeface="+mn-ea"/>
                <a:cs typeface="+mn-cs"/>
              </a:defRPr>
            </a:lvl4pPr>
            <a:lvl5pPr>
              <a:defRPr lang="fr-CA" sz="1200" kern="1200" baseline="0" dirty="0">
                <a:solidFill>
                  <a:schemeClr val="tx1"/>
                </a:solidFill>
                <a:latin typeface="Chaloult_Cond" panose="00000400000000000000" pitchFamily="2" charset="0"/>
                <a:ea typeface="+mn-ea"/>
                <a:cs typeface="+mn-cs"/>
              </a:defRPr>
            </a:lvl5pPr>
          </a:lstStyle>
          <a:p>
            <a:pPr lvl="0"/>
            <a:r>
              <a:rPr lang="fr-FR" dirty="0"/>
              <a:t>Inscrire le nom de l’équipe</a:t>
            </a:r>
          </a:p>
        </p:txBody>
      </p:sp>
      <p:sp>
        <p:nvSpPr>
          <p:cNvPr id="31" name="Espace réservé du texte 30"/>
          <p:cNvSpPr>
            <a:spLocks noGrp="1"/>
          </p:cNvSpPr>
          <p:nvPr userDrawn="1">
            <p:ph type="body" sz="quarter" idx="11" hasCustomPrompt="1"/>
          </p:nvPr>
        </p:nvSpPr>
        <p:spPr>
          <a:xfrm>
            <a:off x="5948292" y="835651"/>
            <a:ext cx="3798000" cy="864000"/>
          </a:xfrm>
          <a:prstGeom prst="rect">
            <a:avLst/>
          </a:prstGeom>
        </p:spPr>
        <p:txBody>
          <a:bodyPr anchor="ctr"/>
          <a:lstStyle>
            <a:lvl1pPr marL="0" indent="0">
              <a:buNone/>
              <a:defRPr lang="fr-FR" sz="1100" kern="1200" baseline="0" dirty="0" smtClean="0">
                <a:solidFill>
                  <a:schemeClr val="tx1"/>
                </a:solidFill>
                <a:latin typeface="Chaloult_Cond" panose="00000400000000000000" pitchFamily="2" charset="0"/>
                <a:ea typeface="+mj-ea"/>
                <a:cs typeface="+mj-cs"/>
              </a:defRPr>
            </a:lvl1pPr>
          </a:lstStyle>
          <a:p>
            <a:pPr lvl="0"/>
            <a:r>
              <a:rPr lang="fr-FR" dirty="0"/>
              <a:t>Suite du sujet – Pour approfondir vos connaissances en 5 min.</a:t>
            </a:r>
          </a:p>
        </p:txBody>
      </p:sp>
      <p:grpSp>
        <p:nvGrpSpPr>
          <p:cNvPr id="4" name="Groupe 3"/>
          <p:cNvGrpSpPr/>
          <p:nvPr userDrawn="1"/>
        </p:nvGrpSpPr>
        <p:grpSpPr>
          <a:xfrm>
            <a:off x="5489270" y="4629209"/>
            <a:ext cx="4554843" cy="720001"/>
            <a:chOff x="5489270" y="4629209"/>
            <a:chExt cx="4554843" cy="720001"/>
          </a:xfrm>
        </p:grpSpPr>
        <p:sp>
          <p:nvSpPr>
            <p:cNvPr id="40" name="Rectangle 39"/>
            <p:cNvSpPr/>
            <p:nvPr/>
          </p:nvSpPr>
          <p:spPr>
            <a:xfrm>
              <a:off x="5489270" y="4629210"/>
              <a:ext cx="720000" cy="720000"/>
            </a:xfrm>
            <a:prstGeom prst="rect">
              <a:avLst/>
            </a:prstGeom>
            <a:solidFill>
              <a:srgbClr val="51467F"/>
            </a:solidFill>
            <a:ln>
              <a:solidFill>
                <a:srgbClr val="51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Rectangle 40"/>
            <p:cNvSpPr/>
            <p:nvPr/>
          </p:nvSpPr>
          <p:spPr>
            <a:xfrm>
              <a:off x="6395362" y="4681214"/>
              <a:ext cx="3648751" cy="609160"/>
            </a:xfrm>
            <a:prstGeom prst="rect">
              <a:avLst/>
            </a:prstGeom>
            <a:solidFill>
              <a:srgbClr val="51467F"/>
            </a:solidFill>
            <a:ln>
              <a:solidFill>
                <a:srgbClr val="51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rapèze 41"/>
            <p:cNvSpPr/>
            <p:nvPr/>
          </p:nvSpPr>
          <p:spPr>
            <a:xfrm rot="5400000">
              <a:off x="5937014" y="4901466"/>
              <a:ext cx="720000" cy="175488"/>
            </a:xfrm>
            <a:prstGeom prst="trapezoid">
              <a:avLst>
                <a:gd name="adj" fmla="val 29709"/>
              </a:avLst>
            </a:prstGeom>
            <a:solidFill>
              <a:srgbClr val="585E92"/>
            </a:solidFill>
            <a:ln>
              <a:solidFill>
                <a:srgbClr val="585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ZoneTexte 42"/>
            <p:cNvSpPr txBox="1"/>
            <p:nvPr/>
          </p:nvSpPr>
          <p:spPr>
            <a:xfrm>
              <a:off x="5743576" y="4631851"/>
              <a:ext cx="414068" cy="707886"/>
            </a:xfrm>
            <a:prstGeom prst="rect">
              <a:avLst/>
            </a:prstGeom>
            <a:noFill/>
          </p:spPr>
          <p:txBody>
            <a:bodyPr wrap="square" rtlCol="0">
              <a:spAutoFit/>
            </a:bodyPr>
            <a:lstStyle/>
            <a:p>
              <a:pPr algn="ctr"/>
              <a:r>
                <a:rPr lang="fr-CA" sz="4000" dirty="0">
                  <a:solidFill>
                    <a:schemeClr val="bg1"/>
                  </a:solidFill>
                  <a:latin typeface="Chaloult_Cond_Demi_Gras" panose="00000400000000000000" pitchFamily="2" charset="0"/>
                </a:rPr>
                <a:t>1</a:t>
              </a:r>
            </a:p>
          </p:txBody>
        </p:sp>
        <p:sp>
          <p:nvSpPr>
            <p:cNvPr id="44" name="ZoneTexte 43"/>
            <p:cNvSpPr txBox="1"/>
            <p:nvPr/>
          </p:nvSpPr>
          <p:spPr>
            <a:xfrm rot="16200000">
              <a:off x="5328181" y="4804543"/>
              <a:ext cx="720000" cy="369332"/>
            </a:xfrm>
            <a:prstGeom prst="rect">
              <a:avLst/>
            </a:prstGeom>
            <a:noFill/>
          </p:spPr>
          <p:txBody>
            <a:bodyPr wrap="square" rtlCol="0">
              <a:spAutoFit/>
            </a:bodyPr>
            <a:lstStyle/>
            <a:p>
              <a:r>
                <a:rPr lang="fr-CA" dirty="0">
                  <a:solidFill>
                    <a:schemeClr val="bg1"/>
                  </a:solidFill>
                  <a:latin typeface="Chaloult_Cond_Demi_Gras" panose="00000400000000000000" pitchFamily="2" charset="0"/>
                </a:rPr>
                <a:t>Étape</a:t>
              </a:r>
            </a:p>
          </p:txBody>
        </p:sp>
      </p:grpSp>
      <p:grpSp>
        <p:nvGrpSpPr>
          <p:cNvPr id="6" name="Groupe 5"/>
          <p:cNvGrpSpPr/>
          <p:nvPr userDrawn="1"/>
        </p:nvGrpSpPr>
        <p:grpSpPr>
          <a:xfrm>
            <a:off x="5489270" y="5418974"/>
            <a:ext cx="4554843" cy="721376"/>
            <a:chOff x="5489270" y="5418974"/>
            <a:chExt cx="4554843" cy="721376"/>
          </a:xfrm>
        </p:grpSpPr>
        <p:sp>
          <p:nvSpPr>
            <p:cNvPr id="48" name="Rectangle 47"/>
            <p:cNvSpPr/>
            <p:nvPr/>
          </p:nvSpPr>
          <p:spPr>
            <a:xfrm>
              <a:off x="5489270" y="5418974"/>
              <a:ext cx="720000" cy="720000"/>
            </a:xfrm>
            <a:prstGeom prst="rect">
              <a:avLst/>
            </a:prstGeom>
            <a:solidFill>
              <a:srgbClr val="5C6F9C"/>
            </a:solidFill>
            <a:ln>
              <a:solidFill>
                <a:srgbClr val="80D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Rectangle 49"/>
            <p:cNvSpPr/>
            <p:nvPr/>
          </p:nvSpPr>
          <p:spPr>
            <a:xfrm>
              <a:off x="6395362" y="5470978"/>
              <a:ext cx="3648751" cy="609160"/>
            </a:xfrm>
            <a:prstGeom prst="rect">
              <a:avLst/>
            </a:prstGeom>
            <a:solidFill>
              <a:srgbClr val="5C6F9C"/>
            </a:solidFill>
            <a:ln>
              <a:solidFill>
                <a:srgbClr val="80D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Trapèze 50"/>
            <p:cNvSpPr/>
            <p:nvPr/>
          </p:nvSpPr>
          <p:spPr>
            <a:xfrm rot="5400000">
              <a:off x="5942316" y="5685928"/>
              <a:ext cx="720000" cy="186092"/>
            </a:xfrm>
            <a:prstGeom prst="trapezoid">
              <a:avLst>
                <a:gd name="adj" fmla="val 29709"/>
              </a:avLst>
            </a:prstGeom>
            <a:solidFill>
              <a:srgbClr val="6386AC"/>
            </a:solidFill>
            <a:ln>
              <a:solidFill>
                <a:srgbClr val="80D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ZoneTexte 51"/>
            <p:cNvSpPr txBox="1"/>
            <p:nvPr/>
          </p:nvSpPr>
          <p:spPr>
            <a:xfrm>
              <a:off x="5743576" y="5420350"/>
              <a:ext cx="414068" cy="707886"/>
            </a:xfrm>
            <a:prstGeom prst="rect">
              <a:avLst/>
            </a:prstGeom>
            <a:noFill/>
          </p:spPr>
          <p:txBody>
            <a:bodyPr wrap="square" rtlCol="0">
              <a:spAutoFit/>
            </a:bodyPr>
            <a:lstStyle/>
            <a:p>
              <a:pPr algn="ctr"/>
              <a:r>
                <a:rPr lang="fr-CA" sz="4000" dirty="0">
                  <a:solidFill>
                    <a:schemeClr val="bg1"/>
                  </a:solidFill>
                  <a:latin typeface="Chaloult_Cond_Demi_Gras" panose="00000400000000000000" pitchFamily="2" charset="0"/>
                </a:rPr>
                <a:t>2</a:t>
              </a:r>
            </a:p>
          </p:txBody>
        </p:sp>
        <p:sp>
          <p:nvSpPr>
            <p:cNvPr id="53" name="ZoneTexte 52"/>
            <p:cNvSpPr txBox="1"/>
            <p:nvPr/>
          </p:nvSpPr>
          <p:spPr>
            <a:xfrm rot="16200000">
              <a:off x="5328181" y="5595684"/>
              <a:ext cx="720000" cy="369332"/>
            </a:xfrm>
            <a:prstGeom prst="rect">
              <a:avLst/>
            </a:prstGeom>
            <a:noFill/>
          </p:spPr>
          <p:txBody>
            <a:bodyPr wrap="square" rtlCol="0">
              <a:spAutoFit/>
            </a:bodyPr>
            <a:lstStyle/>
            <a:p>
              <a:r>
                <a:rPr lang="fr-CA" dirty="0">
                  <a:solidFill>
                    <a:schemeClr val="bg1"/>
                  </a:solidFill>
                  <a:latin typeface="Chaloult_Cond_Demi_Gras" panose="00000400000000000000" pitchFamily="2" charset="0"/>
                </a:rPr>
                <a:t>Étape</a:t>
              </a:r>
            </a:p>
          </p:txBody>
        </p:sp>
      </p:grpSp>
      <p:grpSp>
        <p:nvGrpSpPr>
          <p:cNvPr id="9" name="Groupe 8"/>
          <p:cNvGrpSpPr/>
          <p:nvPr userDrawn="1"/>
        </p:nvGrpSpPr>
        <p:grpSpPr>
          <a:xfrm>
            <a:off x="5489270" y="6210115"/>
            <a:ext cx="4554843" cy="730738"/>
            <a:chOff x="5489270" y="6210115"/>
            <a:chExt cx="4554843" cy="730738"/>
          </a:xfrm>
        </p:grpSpPr>
        <p:sp>
          <p:nvSpPr>
            <p:cNvPr id="55" name="Rectangle 54"/>
            <p:cNvSpPr/>
            <p:nvPr/>
          </p:nvSpPr>
          <p:spPr>
            <a:xfrm>
              <a:off x="5489270" y="6220853"/>
              <a:ext cx="720000" cy="720000"/>
            </a:xfrm>
            <a:prstGeom prst="rect">
              <a:avLst/>
            </a:prstGeom>
            <a:solidFill>
              <a:srgbClr val="A0DEFA"/>
            </a:solidFill>
            <a:ln>
              <a:solidFill>
                <a:srgbClr val="C4E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Rectangle 55"/>
            <p:cNvSpPr/>
            <p:nvPr/>
          </p:nvSpPr>
          <p:spPr>
            <a:xfrm>
              <a:off x="6395362" y="6272857"/>
              <a:ext cx="3648751" cy="609160"/>
            </a:xfrm>
            <a:prstGeom prst="rect">
              <a:avLst/>
            </a:prstGeom>
            <a:solidFill>
              <a:srgbClr val="A0DEFA"/>
            </a:solidFill>
            <a:ln>
              <a:solidFill>
                <a:srgbClr val="C4E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rapèze 56"/>
            <p:cNvSpPr/>
            <p:nvPr/>
          </p:nvSpPr>
          <p:spPr>
            <a:xfrm rot="5400000">
              <a:off x="5942316" y="6487807"/>
              <a:ext cx="720000" cy="186092"/>
            </a:xfrm>
            <a:prstGeom prst="trapezoid">
              <a:avLst>
                <a:gd name="adj" fmla="val 29709"/>
              </a:avLst>
            </a:prstGeom>
            <a:solidFill>
              <a:srgbClr val="5C6F9C"/>
            </a:solidFill>
            <a:ln>
              <a:solidFill>
                <a:srgbClr val="80D6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ZoneTexte 57"/>
            <p:cNvSpPr txBox="1"/>
            <p:nvPr/>
          </p:nvSpPr>
          <p:spPr>
            <a:xfrm>
              <a:off x="5743576" y="6210115"/>
              <a:ext cx="414068" cy="707886"/>
            </a:xfrm>
            <a:prstGeom prst="rect">
              <a:avLst/>
            </a:prstGeom>
            <a:noFill/>
          </p:spPr>
          <p:txBody>
            <a:bodyPr wrap="square" rtlCol="0">
              <a:spAutoFit/>
            </a:bodyPr>
            <a:lstStyle/>
            <a:p>
              <a:pPr algn="ctr"/>
              <a:r>
                <a:rPr lang="fr-CA" sz="4000" dirty="0">
                  <a:solidFill>
                    <a:srgbClr val="51467F"/>
                  </a:solidFill>
                  <a:latin typeface="Chaloult_Cond_Demi_Gras" panose="00000400000000000000" pitchFamily="2" charset="0"/>
                </a:rPr>
                <a:t>3</a:t>
              </a:r>
            </a:p>
          </p:txBody>
        </p:sp>
        <p:sp>
          <p:nvSpPr>
            <p:cNvPr id="59" name="ZoneTexte 58"/>
            <p:cNvSpPr txBox="1"/>
            <p:nvPr/>
          </p:nvSpPr>
          <p:spPr>
            <a:xfrm rot="16200000">
              <a:off x="5328181" y="6396187"/>
              <a:ext cx="720000" cy="369332"/>
            </a:xfrm>
            <a:prstGeom prst="rect">
              <a:avLst/>
            </a:prstGeom>
            <a:noFill/>
          </p:spPr>
          <p:txBody>
            <a:bodyPr wrap="square" rtlCol="0">
              <a:spAutoFit/>
            </a:bodyPr>
            <a:lstStyle/>
            <a:p>
              <a:r>
                <a:rPr lang="fr-CA" dirty="0">
                  <a:solidFill>
                    <a:srgbClr val="51467F"/>
                  </a:solidFill>
                  <a:latin typeface="Chaloult_Cond_Demi_Gras" panose="00000400000000000000" pitchFamily="2" charset="0"/>
                </a:rPr>
                <a:t>Étape</a:t>
              </a:r>
            </a:p>
          </p:txBody>
        </p:sp>
      </p:grpSp>
      <p:sp>
        <p:nvSpPr>
          <p:cNvPr id="32" name="Espace réservé du texte 33"/>
          <p:cNvSpPr>
            <a:spLocks noGrp="1"/>
          </p:cNvSpPr>
          <p:nvPr userDrawn="1">
            <p:ph type="body" sz="quarter" idx="12" hasCustomPrompt="1"/>
          </p:nvPr>
        </p:nvSpPr>
        <p:spPr>
          <a:xfrm>
            <a:off x="6629332" y="4667013"/>
            <a:ext cx="3116960" cy="609600"/>
          </a:xfrm>
          <a:prstGeom prst="rect">
            <a:avLst/>
          </a:prstGeom>
        </p:spPr>
        <p:txBody>
          <a:bodyPr anchor="ctr">
            <a:normAutofit/>
          </a:bodyPr>
          <a:lstStyle>
            <a:lvl1pPr marL="0" indent="0">
              <a:lnSpc>
                <a:spcPct val="100000"/>
              </a:lnSpc>
              <a:spcBef>
                <a:spcPts val="0"/>
              </a:spcBef>
              <a:spcAft>
                <a:spcPts val="600"/>
              </a:spcAft>
              <a:buNone/>
              <a:defRPr sz="1100" baseline="0">
                <a:solidFill>
                  <a:schemeClr val="bg1"/>
                </a:solidFill>
                <a:latin typeface="Chaloult_Cond" panose="00000400000000000000" pitchFamily="2" charset="0"/>
              </a:defRPr>
            </a:lvl1pPr>
          </a:lstStyle>
          <a:p>
            <a:pPr lvl="0"/>
            <a:r>
              <a:rPr lang="fr-FR" dirty="0"/>
              <a:t>Modifier le texte de l’étape 1</a:t>
            </a:r>
            <a:endParaRPr lang="fr-CA" dirty="0"/>
          </a:p>
        </p:txBody>
      </p:sp>
      <p:sp>
        <p:nvSpPr>
          <p:cNvPr id="34" name="Espace réservé du texte 35"/>
          <p:cNvSpPr>
            <a:spLocks noGrp="1"/>
          </p:cNvSpPr>
          <p:nvPr userDrawn="1">
            <p:ph type="body" sz="quarter" idx="13" hasCustomPrompt="1"/>
          </p:nvPr>
        </p:nvSpPr>
        <p:spPr>
          <a:xfrm>
            <a:off x="6627899" y="5480597"/>
            <a:ext cx="3118393" cy="599541"/>
          </a:xfrm>
          <a:prstGeom prst="rect">
            <a:avLst/>
          </a:prstGeom>
        </p:spPr>
        <p:txBody>
          <a:bodyPr anchor="ctr">
            <a:normAutofit/>
          </a:bodyPr>
          <a:lstStyle>
            <a:lvl1pPr marL="0" indent="0">
              <a:lnSpc>
                <a:spcPct val="100000"/>
              </a:lnSpc>
              <a:spcBef>
                <a:spcPts val="0"/>
              </a:spcBef>
              <a:spcAft>
                <a:spcPts val="600"/>
              </a:spcAft>
              <a:buNone/>
              <a:defRPr sz="1100" baseline="0">
                <a:solidFill>
                  <a:schemeClr val="bg1"/>
                </a:solidFill>
                <a:latin typeface="Chaloult_Cond" panose="00000400000000000000" pitchFamily="2" charset="0"/>
              </a:defRPr>
            </a:lvl1pPr>
          </a:lstStyle>
          <a:p>
            <a:pPr lvl="0"/>
            <a:r>
              <a:rPr lang="fr-FR" dirty="0"/>
              <a:t>Modifier le texte de l’étape 2</a:t>
            </a:r>
          </a:p>
        </p:txBody>
      </p:sp>
      <p:sp>
        <p:nvSpPr>
          <p:cNvPr id="36" name="Espace réservé du texte 35"/>
          <p:cNvSpPr>
            <a:spLocks noGrp="1"/>
          </p:cNvSpPr>
          <p:nvPr userDrawn="1">
            <p:ph type="body" sz="quarter" idx="14" hasCustomPrompt="1"/>
          </p:nvPr>
        </p:nvSpPr>
        <p:spPr>
          <a:xfrm>
            <a:off x="6627899" y="6281271"/>
            <a:ext cx="3118393" cy="609600"/>
          </a:xfrm>
          <a:prstGeom prst="rect">
            <a:avLst/>
          </a:prstGeom>
        </p:spPr>
        <p:txBody>
          <a:bodyPr anchor="ctr">
            <a:normAutofit/>
          </a:bodyPr>
          <a:lstStyle>
            <a:lvl1pPr marL="0" indent="0">
              <a:lnSpc>
                <a:spcPct val="100000"/>
              </a:lnSpc>
              <a:spcBef>
                <a:spcPts val="0"/>
              </a:spcBef>
              <a:spcAft>
                <a:spcPts val="600"/>
              </a:spcAft>
              <a:buNone/>
              <a:defRPr sz="1100" baseline="0">
                <a:solidFill>
                  <a:srgbClr val="51467F"/>
                </a:solidFill>
                <a:latin typeface="Chaloult_Cond" panose="00000400000000000000" pitchFamily="2" charset="0"/>
              </a:defRPr>
            </a:lvl1pPr>
          </a:lstStyle>
          <a:p>
            <a:pPr lvl="0"/>
            <a:r>
              <a:rPr lang="fr-FR" dirty="0"/>
              <a:t>Modifier le texte de l’étape 3</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0969" y="236121"/>
            <a:ext cx="4355323" cy="351083"/>
          </a:xfrm>
          <a:prstGeom prst="rect">
            <a:avLst/>
          </a:prstGeom>
        </p:spPr>
      </p:pic>
      <p:sp>
        <p:nvSpPr>
          <p:cNvPr id="37" name="Espace réservé du texte 30"/>
          <p:cNvSpPr>
            <a:spLocks noGrp="1"/>
          </p:cNvSpPr>
          <p:nvPr userDrawn="1">
            <p:ph type="body" sz="quarter" idx="17" hasCustomPrompt="1"/>
          </p:nvPr>
        </p:nvSpPr>
        <p:spPr>
          <a:xfrm>
            <a:off x="5948292" y="606755"/>
            <a:ext cx="3798000" cy="197571"/>
          </a:xfrm>
          <a:prstGeom prst="rect">
            <a:avLst/>
          </a:prstGeom>
        </p:spPr>
        <p:txBody>
          <a:bodyPr anchor="ctr"/>
          <a:lstStyle>
            <a:lvl1pPr marL="0" indent="0">
              <a:buNone/>
              <a:defRPr lang="fr-FR" sz="1400" b="1" kern="1200" baseline="0" dirty="0" smtClean="0">
                <a:solidFill>
                  <a:srgbClr val="0F96BB"/>
                </a:solidFill>
                <a:latin typeface="Chaloult_Cond" panose="00000400000000000000" pitchFamily="2" charset="0"/>
                <a:ea typeface="+mj-ea"/>
                <a:cs typeface="+mj-cs"/>
              </a:defRPr>
            </a:lvl1pPr>
          </a:lstStyle>
          <a:p>
            <a:pPr lvl="0"/>
            <a:r>
              <a:rPr lang="fr-FR" dirty="0"/>
              <a:t>Inscrire un titre</a:t>
            </a:r>
          </a:p>
        </p:txBody>
      </p:sp>
      <p:sp>
        <p:nvSpPr>
          <p:cNvPr id="38" name="Espace réservé du texte 30"/>
          <p:cNvSpPr>
            <a:spLocks noGrp="1"/>
          </p:cNvSpPr>
          <p:nvPr userDrawn="1">
            <p:ph type="body" sz="quarter" idx="18" hasCustomPrompt="1"/>
          </p:nvPr>
        </p:nvSpPr>
        <p:spPr>
          <a:xfrm>
            <a:off x="5948292" y="2038648"/>
            <a:ext cx="3798000" cy="864000"/>
          </a:xfrm>
          <a:prstGeom prst="rect">
            <a:avLst/>
          </a:prstGeom>
        </p:spPr>
        <p:txBody>
          <a:bodyPr anchor="ctr"/>
          <a:lstStyle>
            <a:lvl1pPr marL="0" indent="0">
              <a:buNone/>
              <a:defRPr lang="fr-FR" sz="1100" kern="1200" baseline="0" dirty="0" smtClean="0">
                <a:solidFill>
                  <a:schemeClr val="tx1"/>
                </a:solidFill>
                <a:latin typeface="Chaloult_Cond" panose="00000400000000000000" pitchFamily="2" charset="0"/>
                <a:ea typeface="+mj-ea"/>
                <a:cs typeface="+mj-cs"/>
              </a:defRPr>
            </a:lvl1pPr>
          </a:lstStyle>
          <a:p>
            <a:pPr lvl="0"/>
            <a:r>
              <a:rPr lang="fr-FR" dirty="0"/>
              <a:t>Suite du sujet – Pour approfondir vos connaissances en 10 min.</a:t>
            </a:r>
          </a:p>
        </p:txBody>
      </p:sp>
      <p:sp>
        <p:nvSpPr>
          <p:cNvPr id="45" name="Espace réservé du texte 30"/>
          <p:cNvSpPr>
            <a:spLocks noGrp="1"/>
          </p:cNvSpPr>
          <p:nvPr userDrawn="1">
            <p:ph type="body" sz="quarter" idx="19" hasCustomPrompt="1"/>
          </p:nvPr>
        </p:nvSpPr>
        <p:spPr>
          <a:xfrm>
            <a:off x="5948292" y="1809752"/>
            <a:ext cx="3798000" cy="197571"/>
          </a:xfrm>
          <a:prstGeom prst="rect">
            <a:avLst/>
          </a:prstGeom>
        </p:spPr>
        <p:txBody>
          <a:bodyPr anchor="ctr"/>
          <a:lstStyle>
            <a:lvl1pPr marL="0" indent="0">
              <a:buNone/>
              <a:defRPr lang="fr-FR" sz="1400" b="1" kern="1200" baseline="0" dirty="0" smtClean="0">
                <a:solidFill>
                  <a:srgbClr val="0F96BB"/>
                </a:solidFill>
                <a:latin typeface="Chaloult_Cond" panose="00000400000000000000" pitchFamily="2" charset="0"/>
                <a:ea typeface="+mj-ea"/>
                <a:cs typeface="+mj-cs"/>
              </a:defRPr>
            </a:lvl1pPr>
          </a:lstStyle>
          <a:p>
            <a:pPr lvl="0"/>
            <a:r>
              <a:rPr lang="fr-FR" dirty="0"/>
              <a:t>Inscrire un titre</a:t>
            </a:r>
          </a:p>
        </p:txBody>
      </p:sp>
      <p:sp>
        <p:nvSpPr>
          <p:cNvPr id="46" name="Espace réservé du texte 30"/>
          <p:cNvSpPr>
            <a:spLocks noGrp="1"/>
          </p:cNvSpPr>
          <p:nvPr userDrawn="1">
            <p:ph type="body" sz="quarter" idx="20" hasCustomPrompt="1"/>
          </p:nvPr>
        </p:nvSpPr>
        <p:spPr>
          <a:xfrm>
            <a:off x="5948292" y="3233270"/>
            <a:ext cx="3798000" cy="864000"/>
          </a:xfrm>
          <a:prstGeom prst="rect">
            <a:avLst/>
          </a:prstGeom>
        </p:spPr>
        <p:txBody>
          <a:bodyPr anchor="ctr"/>
          <a:lstStyle>
            <a:lvl1pPr marL="0" indent="0">
              <a:buNone/>
              <a:defRPr lang="fr-FR" sz="1100" kern="1200" baseline="0" dirty="0" smtClean="0">
                <a:solidFill>
                  <a:schemeClr val="tx1"/>
                </a:solidFill>
                <a:latin typeface="Chaloult_Cond" panose="00000400000000000000" pitchFamily="2" charset="0"/>
                <a:ea typeface="+mj-ea"/>
                <a:cs typeface="+mj-cs"/>
              </a:defRPr>
            </a:lvl1pPr>
          </a:lstStyle>
          <a:p>
            <a:pPr lvl="0"/>
            <a:r>
              <a:rPr lang="fr-FR" dirty="0"/>
              <a:t>Suite du sujet – Pour approfondir vos connaissances en 15 min. et plus</a:t>
            </a:r>
          </a:p>
        </p:txBody>
      </p:sp>
      <p:sp>
        <p:nvSpPr>
          <p:cNvPr id="47" name="Espace réservé du texte 30"/>
          <p:cNvSpPr>
            <a:spLocks noGrp="1"/>
          </p:cNvSpPr>
          <p:nvPr userDrawn="1">
            <p:ph type="body" sz="quarter" idx="21" hasCustomPrompt="1"/>
          </p:nvPr>
        </p:nvSpPr>
        <p:spPr>
          <a:xfrm>
            <a:off x="5948292" y="3004374"/>
            <a:ext cx="3798000" cy="197571"/>
          </a:xfrm>
          <a:prstGeom prst="rect">
            <a:avLst/>
          </a:prstGeom>
        </p:spPr>
        <p:txBody>
          <a:bodyPr anchor="ctr"/>
          <a:lstStyle>
            <a:lvl1pPr marL="0" indent="0">
              <a:buNone/>
              <a:defRPr lang="fr-FR" sz="1400" b="1" kern="1200" baseline="0" dirty="0" smtClean="0">
                <a:solidFill>
                  <a:srgbClr val="0F96BB"/>
                </a:solidFill>
                <a:latin typeface="Chaloult_Cond" panose="00000400000000000000" pitchFamily="2" charset="0"/>
                <a:ea typeface="+mj-ea"/>
                <a:cs typeface="+mj-cs"/>
              </a:defRPr>
            </a:lvl1pPr>
          </a:lstStyle>
          <a:p>
            <a:pPr lvl="0"/>
            <a:r>
              <a:rPr lang="fr-FR" dirty="0"/>
              <a:t>Inscrire un titre</a:t>
            </a:r>
          </a:p>
        </p:txBody>
      </p:sp>
      <p:sp>
        <p:nvSpPr>
          <p:cNvPr id="8" name="Espace réservé pour une image  7"/>
          <p:cNvSpPr>
            <a:spLocks noGrp="1"/>
          </p:cNvSpPr>
          <p:nvPr userDrawn="1">
            <p:ph type="pic" sz="quarter" idx="22"/>
          </p:nvPr>
        </p:nvSpPr>
        <p:spPr>
          <a:xfrm>
            <a:off x="5219700" y="835025"/>
            <a:ext cx="652463" cy="865188"/>
          </a:xfrm>
          <a:prstGeom prst="rect">
            <a:avLst/>
          </a:prstGeom>
        </p:spPr>
        <p:txBody>
          <a:bodyPr/>
          <a:lstStyle>
            <a:lvl1pPr marL="0" indent="0">
              <a:buNone/>
              <a:defRPr sz="1000"/>
            </a:lvl1pPr>
          </a:lstStyle>
          <a:p>
            <a:endParaRPr lang="fr-CA" dirty="0"/>
          </a:p>
        </p:txBody>
      </p:sp>
      <p:sp>
        <p:nvSpPr>
          <p:cNvPr id="49" name="Espace réservé pour une image  7"/>
          <p:cNvSpPr>
            <a:spLocks noGrp="1"/>
          </p:cNvSpPr>
          <p:nvPr userDrawn="1">
            <p:ph type="pic" sz="quarter" idx="23"/>
          </p:nvPr>
        </p:nvSpPr>
        <p:spPr>
          <a:xfrm>
            <a:off x="5219700" y="2038648"/>
            <a:ext cx="652463" cy="865188"/>
          </a:xfrm>
          <a:prstGeom prst="rect">
            <a:avLst/>
          </a:prstGeom>
        </p:spPr>
        <p:txBody>
          <a:bodyPr/>
          <a:lstStyle>
            <a:lvl1pPr marL="0" indent="0">
              <a:buNone/>
              <a:defRPr sz="1000"/>
            </a:lvl1pPr>
          </a:lstStyle>
          <a:p>
            <a:endParaRPr lang="fr-CA" dirty="0"/>
          </a:p>
        </p:txBody>
      </p:sp>
      <p:sp>
        <p:nvSpPr>
          <p:cNvPr id="54" name="Espace réservé pour une image  7"/>
          <p:cNvSpPr>
            <a:spLocks noGrp="1"/>
          </p:cNvSpPr>
          <p:nvPr userDrawn="1">
            <p:ph type="pic" sz="quarter" idx="24"/>
          </p:nvPr>
        </p:nvSpPr>
        <p:spPr>
          <a:xfrm>
            <a:off x="5231571" y="3242271"/>
            <a:ext cx="652463" cy="865188"/>
          </a:xfrm>
          <a:prstGeom prst="rect">
            <a:avLst/>
          </a:prstGeom>
        </p:spPr>
        <p:txBody>
          <a:bodyPr/>
          <a:lstStyle>
            <a:lvl1pPr marL="0" indent="0">
              <a:buNone/>
              <a:defRPr sz="1000"/>
            </a:lvl1pPr>
          </a:lstStyle>
          <a:p>
            <a:endParaRPr lang="fr-CA" dirty="0"/>
          </a:p>
        </p:txBody>
      </p:sp>
      <p:sp>
        <p:nvSpPr>
          <p:cNvPr id="15" name="Espace réservé du texte 14"/>
          <p:cNvSpPr>
            <a:spLocks noGrp="1"/>
          </p:cNvSpPr>
          <p:nvPr userDrawn="1">
            <p:ph type="body" sz="quarter" idx="25" hasCustomPrompt="1"/>
          </p:nvPr>
        </p:nvSpPr>
        <p:spPr>
          <a:xfrm>
            <a:off x="288925" y="2228850"/>
            <a:ext cx="4459288" cy="401638"/>
          </a:xfrm>
          <a:prstGeom prst="rect">
            <a:avLst/>
          </a:prstGeom>
        </p:spPr>
        <p:txBody>
          <a:bodyPr/>
          <a:lstStyle>
            <a:lvl1pPr marL="0" indent="0">
              <a:buNone/>
              <a:defRPr sz="1800">
                <a:solidFill>
                  <a:schemeClr val="bg1"/>
                </a:solidFill>
                <a:effectLst>
                  <a:outerShdw blurRad="38100" dist="38100" dir="2700000" algn="tl">
                    <a:srgbClr val="000000">
                      <a:alpha val="43137"/>
                    </a:srgbClr>
                  </a:outerShdw>
                </a:effectLst>
                <a:latin typeface="ChaloultCond" panose="02000503000000000000" pitchFamily="2" charset="0"/>
                <a:cs typeface="Arial" panose="020B0604020202020204" pitchFamily="34" charset="0"/>
              </a:defRPr>
            </a:lvl1pPr>
            <a:lvl5pPr marL="2008754" indent="0">
              <a:buNone/>
              <a:defRPr/>
            </a:lvl5pPr>
          </a:lstStyle>
          <a:p>
            <a:pPr lvl="0"/>
            <a:r>
              <a:rPr lang="fr-CA" dirty="0"/>
              <a:t>Titre de paragraphe</a:t>
            </a:r>
          </a:p>
        </p:txBody>
      </p:sp>
      <p:pic>
        <p:nvPicPr>
          <p:cNvPr id="60" name="Imag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270" y="4263010"/>
            <a:ext cx="3379011" cy="313701"/>
          </a:xfrm>
          <a:prstGeom prst="rect">
            <a:avLst/>
          </a:prstGeom>
        </p:spPr>
      </p:pic>
      <p:pic>
        <p:nvPicPr>
          <p:cNvPr id="5" name="Imag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3707" y="6999566"/>
            <a:ext cx="1332585" cy="655603"/>
          </a:xfrm>
          <a:prstGeom prst="rect">
            <a:avLst/>
          </a:prstGeom>
        </p:spPr>
      </p:pic>
    </p:spTree>
    <p:extLst>
      <p:ext uri="{BB962C8B-B14F-4D97-AF65-F5344CB8AC3E}">
        <p14:creationId xmlns:p14="http://schemas.microsoft.com/office/powerpoint/2010/main" val="388142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220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63" y="0"/>
            <a:ext cx="10067376" cy="7777048"/>
          </a:xfrm>
          <a:prstGeom prst="rect">
            <a:avLst/>
          </a:prstGeom>
        </p:spPr>
      </p:pic>
      <p:sp>
        <p:nvSpPr>
          <p:cNvPr id="9" name="Rectangle 8"/>
          <p:cNvSpPr/>
          <p:nvPr userDrawn="1"/>
        </p:nvSpPr>
        <p:spPr>
          <a:xfrm>
            <a:off x="-23263" y="1769189"/>
            <a:ext cx="5076779" cy="297504"/>
          </a:xfrm>
          <a:prstGeom prst="rect">
            <a:avLst/>
          </a:prstGeom>
          <a:solidFill>
            <a:srgbClr val="0000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0" name="Rectangle 9"/>
          <p:cNvSpPr/>
          <p:nvPr userDrawn="1"/>
        </p:nvSpPr>
        <p:spPr>
          <a:xfrm>
            <a:off x="-19546" y="1300976"/>
            <a:ext cx="5076525" cy="468237"/>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3194094289"/>
      </p:ext>
    </p:extLst>
  </p:cSld>
  <p:clrMap bg1="lt1" tx1="dk1" bg2="lt2" tx2="dk2" accent1="accent1" accent2="accent2" accent3="accent3" accent4="accent4" accent5="accent5" accent6="accent6" hlink="hlink" folHlink="folHlink"/>
  <p:sldLayoutIdLst>
    <p:sldLayoutId id="2147483683" r:id="rId1"/>
    <p:sldLayoutId id="2147483682" r:id="rId2"/>
  </p:sldLayoutIdLst>
  <p:txStyles>
    <p:title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p:titleStyle>
    <p:body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p:bodyStyle>
    <p:otherStyle>
      <a:defPPr>
        <a:defRPr lang="en-US"/>
      </a:defPPr>
      <a:lvl1pPr marL="0" algn="l" defTabSz="1004377" rtl="0" eaLnBrk="1" latinLnBrk="0" hangingPunct="1">
        <a:defRPr sz="1977" kern="1200">
          <a:solidFill>
            <a:schemeClr val="tx1"/>
          </a:solidFill>
          <a:latin typeface="+mn-lt"/>
          <a:ea typeface="+mn-ea"/>
          <a:cs typeface="+mn-cs"/>
        </a:defRPr>
      </a:lvl1pPr>
      <a:lvl2pPr marL="502188" algn="l" defTabSz="1004377" rtl="0" eaLnBrk="1" latinLnBrk="0" hangingPunct="1">
        <a:defRPr sz="1977" kern="1200">
          <a:solidFill>
            <a:schemeClr val="tx1"/>
          </a:solidFill>
          <a:latin typeface="+mn-lt"/>
          <a:ea typeface="+mn-ea"/>
          <a:cs typeface="+mn-cs"/>
        </a:defRPr>
      </a:lvl2pPr>
      <a:lvl3pPr marL="1004377" algn="l" defTabSz="1004377" rtl="0" eaLnBrk="1" latinLnBrk="0" hangingPunct="1">
        <a:defRPr sz="1977" kern="1200">
          <a:solidFill>
            <a:schemeClr val="tx1"/>
          </a:solidFill>
          <a:latin typeface="+mn-lt"/>
          <a:ea typeface="+mn-ea"/>
          <a:cs typeface="+mn-cs"/>
        </a:defRPr>
      </a:lvl3pPr>
      <a:lvl4pPr marL="1506565" algn="l" defTabSz="1004377" rtl="0" eaLnBrk="1" latinLnBrk="0" hangingPunct="1">
        <a:defRPr sz="1977" kern="1200">
          <a:solidFill>
            <a:schemeClr val="tx1"/>
          </a:solidFill>
          <a:latin typeface="+mn-lt"/>
          <a:ea typeface="+mn-ea"/>
          <a:cs typeface="+mn-cs"/>
        </a:defRPr>
      </a:lvl4pPr>
      <a:lvl5pPr marL="2008754" algn="l" defTabSz="1004377" rtl="0" eaLnBrk="1" latinLnBrk="0" hangingPunct="1">
        <a:defRPr sz="1977" kern="1200">
          <a:solidFill>
            <a:schemeClr val="tx1"/>
          </a:solidFill>
          <a:latin typeface="+mn-lt"/>
          <a:ea typeface="+mn-ea"/>
          <a:cs typeface="+mn-cs"/>
        </a:defRPr>
      </a:lvl5pPr>
      <a:lvl6pPr marL="2510942" algn="l" defTabSz="1004377" rtl="0" eaLnBrk="1" latinLnBrk="0" hangingPunct="1">
        <a:defRPr sz="1977" kern="1200">
          <a:solidFill>
            <a:schemeClr val="tx1"/>
          </a:solidFill>
          <a:latin typeface="+mn-lt"/>
          <a:ea typeface="+mn-ea"/>
          <a:cs typeface="+mn-cs"/>
        </a:defRPr>
      </a:lvl6pPr>
      <a:lvl7pPr marL="3013131" algn="l" defTabSz="1004377" rtl="0" eaLnBrk="1" latinLnBrk="0" hangingPunct="1">
        <a:defRPr sz="1977" kern="1200">
          <a:solidFill>
            <a:schemeClr val="tx1"/>
          </a:solidFill>
          <a:latin typeface="+mn-lt"/>
          <a:ea typeface="+mn-ea"/>
          <a:cs typeface="+mn-cs"/>
        </a:defRPr>
      </a:lvl7pPr>
      <a:lvl8pPr marL="3515319" algn="l" defTabSz="1004377" rtl="0" eaLnBrk="1" latinLnBrk="0" hangingPunct="1">
        <a:defRPr sz="1977" kern="1200">
          <a:solidFill>
            <a:schemeClr val="tx1"/>
          </a:solidFill>
          <a:latin typeface="+mn-lt"/>
          <a:ea typeface="+mn-ea"/>
          <a:cs typeface="+mn-cs"/>
        </a:defRPr>
      </a:lvl8pPr>
      <a:lvl9pPr marL="4017508" algn="l" defTabSz="1004377" rtl="0" eaLnBrk="1" latinLnBrk="0" hangingPunct="1">
        <a:defRPr sz="19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uisss.umontreal.ca/table-et-comites/comite-de-lenseignement/modes-de-supervision-de-stage-2/modes-de-supervision-de-stage/#:~:text=Fiche%20pratique%20(2021)" TargetMode="External"/><Relationship Id="rId7" Type="http://schemas.openxmlformats.org/officeDocument/2006/relationships/image" Target="../media/image8.png"/><Relationship Id="rId2" Type="http://schemas.openxmlformats.org/officeDocument/2006/relationships/hyperlink" Target="https://ruisss.umontreal.ca/table-et-comites/comite-de-lenseignement/modes-de-supervision-de-stage/"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28"/>
          <p:cNvSpPr>
            <a:spLocks noGrp="1"/>
          </p:cNvSpPr>
          <p:nvPr>
            <p:ph type="ctrTitle"/>
          </p:nvPr>
        </p:nvSpPr>
        <p:spPr>
          <a:xfrm>
            <a:off x="161925" y="2263553"/>
            <a:ext cx="4745350" cy="3669438"/>
          </a:xfrm>
        </p:spPr>
        <p:txBody>
          <a:bodyPr>
            <a:noAutofit/>
          </a:bodyPr>
          <a:lstStyle/>
          <a:p>
            <a:pPr>
              <a:spcAft>
                <a:spcPts val="500"/>
              </a:spcAft>
            </a:pPr>
            <a:r>
              <a:rPr lang="fr-CA" sz="1050" dirty="0" smtClean="0"/>
              <a:t>En 2021, </a:t>
            </a:r>
            <a:r>
              <a:rPr lang="fr-CA" sz="1050" dirty="0"/>
              <a:t>Aline Bolduc, Julie Paquette et Bernard-Simon Leclerc, en collaboration avec Julie Verdy, ont conçu des fiches pratiques, </a:t>
            </a:r>
            <a:r>
              <a:rPr lang="fr-CA" sz="1050" dirty="0" smtClean="0"/>
              <a:t>fruit </a:t>
            </a:r>
            <a:r>
              <a:rPr lang="fr-CA" sz="1050" dirty="0"/>
              <a:t>d’un long travail de fond, sur de nouvelles modalités de supervision des </a:t>
            </a:r>
            <a:r>
              <a:rPr lang="fr-CA" sz="1050" dirty="0" smtClean="0"/>
              <a:t>étudiants. Ces </a:t>
            </a:r>
            <a:r>
              <a:rPr lang="fr-CA" sz="1050" dirty="0"/>
              <a:t>fiches ayant comme objectif de stimuler l’accueil des étudiants stagiaires, les sensibiliser au travail en interdisciplinarité dès les premières expériences pratiques sur le terrain et, par la même occasion de permettre à plus d’intervenants de s’impliquer dans la supervision de stagiaires, présentent des modalités de supervision de stage innovantes. Les travaux de Mme Bolduc et de ses collègues ont été </a:t>
            </a:r>
            <a:r>
              <a:rPr lang="fr-CA" sz="1050" dirty="0" smtClean="0"/>
              <a:t>complémentés </a:t>
            </a:r>
            <a:r>
              <a:rPr lang="fr-CA" sz="1050" dirty="0"/>
              <a:t>par </a:t>
            </a:r>
            <a:r>
              <a:rPr lang="fr-CA" sz="1050" dirty="0" smtClean="0"/>
              <a:t>deux </a:t>
            </a:r>
            <a:r>
              <a:rPr lang="fr-CA" sz="1050" dirty="0"/>
              <a:t>webinaires théoriques organisés par le comité de l’enseignement du RUISSS en </a:t>
            </a:r>
            <a:r>
              <a:rPr lang="fr-CA" sz="1050" dirty="0" smtClean="0"/>
              <a:t>2021</a:t>
            </a:r>
            <a:r>
              <a:rPr lang="fr-CA" sz="1050" i="1" dirty="0"/>
              <a:t>: Modes de supervision de stage : osez innover</a:t>
            </a:r>
            <a:r>
              <a:rPr lang="fr-CA" sz="1050" i="1" dirty="0" smtClean="0"/>
              <a:t>!</a:t>
            </a:r>
            <a:r>
              <a:rPr lang="fr-CA" sz="1050" dirty="0" smtClean="0"/>
              <a:t> </a:t>
            </a:r>
            <a:r>
              <a:rPr lang="fr-CA" sz="1050" dirty="0"/>
              <a:t>et </a:t>
            </a:r>
            <a:r>
              <a:rPr lang="fr-CA" sz="1050" i="1" dirty="0" smtClean="0"/>
              <a:t>Modes </a:t>
            </a:r>
            <a:r>
              <a:rPr lang="fr-CA" sz="1050" i="1" dirty="0"/>
              <a:t>de supervision </a:t>
            </a:r>
            <a:r>
              <a:rPr lang="fr-CA" sz="1050" i="1" dirty="0" smtClean="0"/>
              <a:t>de stage : de nouvelles pistes d’innovation!</a:t>
            </a:r>
            <a:r>
              <a:rPr lang="fr-CA" sz="1050" dirty="0" smtClean="0"/>
              <a:t/>
            </a:r>
            <a:br>
              <a:rPr lang="fr-CA" sz="1050" dirty="0" smtClean="0"/>
            </a:br>
            <a:r>
              <a:rPr lang="fr-CA" sz="1050" dirty="0">
                <a:solidFill>
                  <a:schemeClr val="bg1">
                    <a:lumMod val="95000"/>
                  </a:schemeClr>
                </a:solidFill>
              </a:rPr>
              <a:t/>
            </a:r>
            <a:br>
              <a:rPr lang="fr-CA" sz="1050" dirty="0">
                <a:solidFill>
                  <a:schemeClr val="bg1">
                    <a:lumMod val="95000"/>
                  </a:schemeClr>
                </a:solidFill>
              </a:rPr>
            </a:br>
            <a:r>
              <a:rPr lang="fr-CA" sz="1050" dirty="0" smtClean="0"/>
              <a:t>Basés </a:t>
            </a:r>
            <a:r>
              <a:rPr lang="fr-CA" sz="1050" dirty="0"/>
              <a:t>sur les travaux mentionnés précédemment, le sous-comité </a:t>
            </a:r>
            <a:r>
              <a:rPr lang="fr-CA" sz="1050" i="1" dirty="0"/>
              <a:t>Promouvoir de nouveaux modèles de supervision de stages</a:t>
            </a:r>
            <a:r>
              <a:rPr lang="fr-CA" sz="1050" dirty="0"/>
              <a:t> du Réseau intégré universitaire de santé et de services sociaux (RUISSS) de l’Université de Montréal a proposé un plan d’action aussi dynamique que le travail qui a été fait à ce jour par l’équipe de Mme Bolduc afin de pousser leur partage plus loin en axant principalement leurs actions sur la promotion de ces outils au sein des établissements du réseau de la santé et des services sociaux (RSSS) tout en proposant à son tour une série d’ateliers permettant le développement des habiletés professionnelles orientées sur un transfert de connaissances de qualité. Les outils, qui sont maintenant disponibles sur le site web du RUISSS, prennent deux formes, soit des fiches synthèses explicatives et des webinaires sous forme de </a:t>
            </a:r>
            <a:r>
              <a:rPr lang="fr-CA" sz="1050" dirty="0" smtClean="0"/>
              <a:t>panels. </a:t>
            </a:r>
            <a:endParaRPr lang="fr-CA" sz="1050" dirty="0"/>
          </a:p>
        </p:txBody>
      </p:sp>
      <p:sp>
        <p:nvSpPr>
          <p:cNvPr id="30" name="Sous-titre 29"/>
          <p:cNvSpPr>
            <a:spLocks noGrp="1"/>
          </p:cNvSpPr>
          <p:nvPr>
            <p:ph type="subTitle" idx="1"/>
          </p:nvPr>
        </p:nvSpPr>
        <p:spPr/>
        <p:txBody>
          <a:bodyPr>
            <a:normAutofit fontScale="85000" lnSpcReduction="20000"/>
          </a:bodyPr>
          <a:lstStyle/>
          <a:p>
            <a:pPr>
              <a:lnSpc>
                <a:spcPct val="100000"/>
              </a:lnSpc>
            </a:pPr>
            <a:r>
              <a:rPr lang="en-CA" dirty="0"/>
              <a:t>Les modes de supervision de stage</a:t>
            </a:r>
            <a:endParaRPr lang="fr-CA" dirty="0"/>
          </a:p>
        </p:txBody>
      </p:sp>
      <p:sp>
        <p:nvSpPr>
          <p:cNvPr id="31" name="Espace réservé du texte 30"/>
          <p:cNvSpPr>
            <a:spLocks noGrp="1"/>
          </p:cNvSpPr>
          <p:nvPr>
            <p:ph type="body" sz="quarter" idx="10"/>
          </p:nvPr>
        </p:nvSpPr>
        <p:spPr/>
        <p:txBody>
          <a:bodyPr/>
          <a:lstStyle/>
          <a:p>
            <a:r>
              <a:rPr lang="en-CA" dirty="0" err="1"/>
              <a:t>Enseignement</a:t>
            </a:r>
            <a:r>
              <a:rPr lang="en-CA" dirty="0"/>
              <a:t>-stages</a:t>
            </a:r>
            <a:endParaRPr lang="fr-CA" dirty="0"/>
          </a:p>
        </p:txBody>
      </p:sp>
      <p:sp>
        <p:nvSpPr>
          <p:cNvPr id="32" name="Espace réservé du texte 31"/>
          <p:cNvSpPr>
            <a:spLocks noGrp="1"/>
          </p:cNvSpPr>
          <p:nvPr>
            <p:ph type="body" sz="quarter" idx="11"/>
          </p:nvPr>
        </p:nvSpPr>
        <p:spPr>
          <a:xfrm>
            <a:off x="5948292" y="863931"/>
            <a:ext cx="3798000" cy="551253"/>
          </a:xfrm>
        </p:spPr>
        <p:txBody>
          <a:bodyPr/>
          <a:lstStyle/>
          <a:p>
            <a:pPr>
              <a:buClr>
                <a:srgbClr val="F15A40"/>
              </a:buClr>
            </a:pPr>
            <a:r>
              <a:rPr lang="fr-CA" dirty="0"/>
              <a:t>Des </a:t>
            </a:r>
            <a:r>
              <a:rPr lang="fr-CA" dirty="0">
                <a:hlinkClick r:id="rId2"/>
              </a:rPr>
              <a:t>fiches synthèses </a:t>
            </a:r>
            <a:r>
              <a:rPr lang="fr-CA" dirty="0"/>
              <a:t>ont été élaborées afin de présenter en un clin d’</a:t>
            </a:r>
            <a:r>
              <a:rPr lang="fr-CA" dirty="0" err="1"/>
              <a:t>oeil</a:t>
            </a:r>
            <a:r>
              <a:rPr lang="fr-CA" dirty="0"/>
              <a:t> les possibilités et particularités des différents modes de supervision de stages recensés. Nous vous invitons à les consulter et à les télécharger pour vous y référer.</a:t>
            </a:r>
          </a:p>
        </p:txBody>
      </p:sp>
      <p:sp>
        <p:nvSpPr>
          <p:cNvPr id="33" name="Espace réservé du texte 32"/>
          <p:cNvSpPr>
            <a:spLocks noGrp="1"/>
          </p:cNvSpPr>
          <p:nvPr>
            <p:ph type="body" sz="quarter" idx="12"/>
          </p:nvPr>
        </p:nvSpPr>
        <p:spPr/>
        <p:txBody>
          <a:bodyPr/>
          <a:lstStyle/>
          <a:p>
            <a:r>
              <a:rPr lang="en-CA" dirty="0" err="1"/>
              <a:t>Reprendre</a:t>
            </a:r>
            <a:r>
              <a:rPr lang="en-CA" dirty="0"/>
              <a:t> </a:t>
            </a:r>
            <a:r>
              <a:rPr lang="en-CA" dirty="0" err="1"/>
              <a:t>en</a:t>
            </a:r>
            <a:r>
              <a:rPr lang="en-CA" dirty="0"/>
              <a:t> </a:t>
            </a:r>
            <a:r>
              <a:rPr lang="en-CA" dirty="0" err="1"/>
              <a:t>équipe</a:t>
            </a:r>
            <a:r>
              <a:rPr lang="en-CA" dirty="0"/>
              <a:t> </a:t>
            </a:r>
            <a:r>
              <a:rPr lang="en-CA" dirty="0" err="1"/>
              <a:t>l’information</a:t>
            </a:r>
            <a:r>
              <a:rPr lang="en-CA" dirty="0"/>
              <a:t> du Prêt à </a:t>
            </a:r>
            <a:r>
              <a:rPr lang="en-CA" dirty="0" err="1"/>
              <a:t>animer</a:t>
            </a:r>
            <a:endParaRPr lang="fr-CA" dirty="0"/>
          </a:p>
        </p:txBody>
      </p:sp>
      <p:sp>
        <p:nvSpPr>
          <p:cNvPr id="34" name="Espace réservé du texte 33"/>
          <p:cNvSpPr>
            <a:spLocks noGrp="1"/>
          </p:cNvSpPr>
          <p:nvPr>
            <p:ph type="body" sz="quarter" idx="13"/>
          </p:nvPr>
        </p:nvSpPr>
        <p:spPr>
          <a:xfrm>
            <a:off x="6627899" y="5494245"/>
            <a:ext cx="3118393" cy="599541"/>
          </a:xfrm>
        </p:spPr>
        <p:txBody>
          <a:bodyPr>
            <a:normAutofit fontScale="92500" lnSpcReduction="20000"/>
          </a:bodyPr>
          <a:lstStyle/>
          <a:p>
            <a:r>
              <a:rPr lang="en-CA" dirty="0" smtClean="0"/>
              <a:t>Avec </a:t>
            </a:r>
            <a:r>
              <a:rPr lang="en-CA" dirty="0" err="1" smtClean="0"/>
              <a:t>l’équipe</a:t>
            </a:r>
            <a:r>
              <a:rPr lang="en-CA" dirty="0" smtClean="0"/>
              <a:t>, </a:t>
            </a:r>
            <a:r>
              <a:rPr lang="en-CA" dirty="0" err="1" smtClean="0"/>
              <a:t>survoler</a:t>
            </a:r>
            <a:r>
              <a:rPr lang="en-CA" dirty="0" smtClean="0"/>
              <a:t> </a:t>
            </a:r>
            <a:r>
              <a:rPr lang="en-CA" dirty="0"/>
              <a:t>les fiches </a:t>
            </a:r>
            <a:r>
              <a:rPr lang="en-CA" dirty="0" err="1"/>
              <a:t>pratiques</a:t>
            </a:r>
            <a:r>
              <a:rPr lang="en-CA" dirty="0"/>
              <a:t> et la page </a:t>
            </a:r>
            <a:r>
              <a:rPr lang="en-CA" dirty="0" err="1"/>
              <a:t>dédiée</a:t>
            </a:r>
            <a:r>
              <a:rPr lang="en-CA" dirty="0"/>
              <a:t> aux </a:t>
            </a:r>
            <a:r>
              <a:rPr lang="fr-CA" dirty="0"/>
              <a:t>modes de supervision de stage</a:t>
            </a:r>
            <a:r>
              <a:rPr lang="en-CA" dirty="0"/>
              <a:t> sur le site web du RUISSS de </a:t>
            </a:r>
            <a:r>
              <a:rPr lang="en-CA" dirty="0" err="1"/>
              <a:t>l’Université</a:t>
            </a:r>
            <a:r>
              <a:rPr lang="en-CA" dirty="0"/>
              <a:t> de Montréal </a:t>
            </a:r>
            <a:r>
              <a:rPr lang="en-CA" dirty="0" smtClean="0"/>
              <a:t>pour </a:t>
            </a:r>
            <a:r>
              <a:rPr lang="en-CA" dirty="0" err="1"/>
              <a:t>leur</a:t>
            </a:r>
            <a:r>
              <a:rPr lang="en-CA" dirty="0"/>
              <a:t> donner un </a:t>
            </a:r>
            <a:r>
              <a:rPr lang="en-CA" dirty="0" err="1"/>
              <a:t>aperçu</a:t>
            </a:r>
            <a:r>
              <a:rPr lang="en-CA" dirty="0"/>
              <a:t> des </a:t>
            </a:r>
            <a:r>
              <a:rPr lang="en-CA" dirty="0" err="1"/>
              <a:t>outils</a:t>
            </a:r>
            <a:r>
              <a:rPr lang="en-CA" dirty="0"/>
              <a:t> </a:t>
            </a:r>
            <a:r>
              <a:rPr lang="en-CA" dirty="0" err="1"/>
              <a:t>disponibles</a:t>
            </a:r>
            <a:endParaRPr lang="fr-CA" dirty="0"/>
          </a:p>
        </p:txBody>
      </p:sp>
      <p:sp>
        <p:nvSpPr>
          <p:cNvPr id="35" name="Espace réservé du texte 34"/>
          <p:cNvSpPr>
            <a:spLocks noGrp="1"/>
          </p:cNvSpPr>
          <p:nvPr>
            <p:ph type="body" sz="quarter" idx="14"/>
          </p:nvPr>
        </p:nvSpPr>
        <p:spPr/>
        <p:txBody>
          <a:bodyPr>
            <a:normAutofit/>
          </a:bodyPr>
          <a:lstStyle/>
          <a:p>
            <a:r>
              <a:rPr lang="en-CA" dirty="0"/>
              <a:t>Encourager </a:t>
            </a:r>
            <a:r>
              <a:rPr lang="en-CA" dirty="0" err="1"/>
              <a:t>l’équipe</a:t>
            </a:r>
            <a:r>
              <a:rPr lang="en-CA" dirty="0"/>
              <a:t> à </a:t>
            </a:r>
            <a:r>
              <a:rPr lang="en-CA" dirty="0" err="1"/>
              <a:t>retourner</a:t>
            </a:r>
            <a:r>
              <a:rPr lang="en-CA" dirty="0"/>
              <a:t> </a:t>
            </a:r>
            <a:r>
              <a:rPr lang="en-CA" dirty="0" err="1"/>
              <a:t>régulièrement</a:t>
            </a:r>
            <a:r>
              <a:rPr lang="en-CA" dirty="0"/>
              <a:t> sur la page du RUISSS </a:t>
            </a:r>
            <a:r>
              <a:rPr lang="en-CA" dirty="0" err="1"/>
              <a:t>dédiée</a:t>
            </a:r>
            <a:r>
              <a:rPr lang="en-CA" dirty="0"/>
              <a:t> aux modes de supervision de stages </a:t>
            </a:r>
            <a:r>
              <a:rPr lang="en-CA" dirty="0" err="1"/>
              <a:t>afin</a:t>
            </a:r>
            <a:r>
              <a:rPr lang="en-CA" dirty="0"/>
              <a:t> d’être à </a:t>
            </a:r>
            <a:r>
              <a:rPr lang="en-CA" dirty="0" err="1"/>
              <a:t>l’affût</a:t>
            </a:r>
            <a:r>
              <a:rPr lang="en-CA" dirty="0"/>
              <a:t> des </a:t>
            </a:r>
            <a:r>
              <a:rPr lang="en-CA" dirty="0" err="1"/>
              <a:t>outils</a:t>
            </a:r>
            <a:r>
              <a:rPr lang="en-CA" dirty="0"/>
              <a:t> qui y </a:t>
            </a:r>
            <a:r>
              <a:rPr lang="en-CA" dirty="0" err="1"/>
              <a:t>sont</a:t>
            </a:r>
            <a:r>
              <a:rPr lang="en-CA" dirty="0"/>
              <a:t> </a:t>
            </a:r>
            <a:r>
              <a:rPr lang="en-CA" dirty="0" err="1" smtClean="0"/>
              <a:t>déposés</a:t>
            </a:r>
            <a:endParaRPr lang="fr-CA" dirty="0"/>
          </a:p>
        </p:txBody>
      </p:sp>
      <p:sp>
        <p:nvSpPr>
          <p:cNvPr id="36" name="Espace réservé du texte 35"/>
          <p:cNvSpPr>
            <a:spLocks noGrp="1"/>
          </p:cNvSpPr>
          <p:nvPr>
            <p:ph type="body" sz="quarter" idx="17"/>
          </p:nvPr>
        </p:nvSpPr>
        <p:spPr/>
        <p:txBody>
          <a:bodyPr/>
          <a:lstStyle/>
          <a:p>
            <a:r>
              <a:rPr lang="en-CA" dirty="0"/>
              <a:t>Fiches </a:t>
            </a:r>
            <a:r>
              <a:rPr lang="en-CA" dirty="0" err="1"/>
              <a:t>synthèses</a:t>
            </a:r>
            <a:r>
              <a:rPr lang="en-CA" dirty="0"/>
              <a:t> </a:t>
            </a:r>
            <a:r>
              <a:rPr lang="en-CA" dirty="0" err="1"/>
              <a:t>explicatives</a:t>
            </a:r>
            <a:endParaRPr lang="fr-CA" dirty="0"/>
          </a:p>
        </p:txBody>
      </p:sp>
      <p:sp>
        <p:nvSpPr>
          <p:cNvPr id="37" name="Espace réservé du texte 36"/>
          <p:cNvSpPr>
            <a:spLocks noGrp="1"/>
          </p:cNvSpPr>
          <p:nvPr>
            <p:ph type="body" sz="quarter" idx="18"/>
          </p:nvPr>
        </p:nvSpPr>
        <p:spPr>
          <a:xfrm>
            <a:off x="5948292" y="1632817"/>
            <a:ext cx="3798000" cy="1651709"/>
          </a:xfrm>
        </p:spPr>
        <p:txBody>
          <a:bodyPr/>
          <a:lstStyle/>
          <a:p>
            <a:r>
              <a:rPr lang="fr-CA" dirty="0"/>
              <a:t>Les trois webinaires sont une occasion unique de découvrir des modes de supervisions moins conventionnels, soit la supervision de groupe (1:2+), la supervision collaborative (2+:2+) ainsi que la supervision entre les pairs stagiaires. </a:t>
            </a:r>
            <a:r>
              <a:rPr lang="fr-CA" dirty="0" smtClean="0"/>
              <a:t>Pour chacun </a:t>
            </a:r>
            <a:r>
              <a:rPr lang="fr-CA" dirty="0"/>
              <a:t>des </a:t>
            </a:r>
            <a:r>
              <a:rPr lang="fr-CA" dirty="0" smtClean="0"/>
              <a:t>webinaires</a:t>
            </a:r>
            <a:r>
              <a:rPr lang="fr-CA" dirty="0"/>
              <a:t>, trois </a:t>
            </a:r>
            <a:r>
              <a:rPr lang="fr-CA" dirty="0" smtClean="0"/>
              <a:t>panélistes - superviseurs </a:t>
            </a:r>
            <a:r>
              <a:rPr lang="fr-CA" dirty="0"/>
              <a:t>expérimentés </a:t>
            </a:r>
            <a:r>
              <a:rPr lang="fr-CA" dirty="0" smtClean="0"/>
              <a:t>dans le </a:t>
            </a:r>
            <a:r>
              <a:rPr lang="fr-CA" dirty="0"/>
              <a:t>mode de supervision en </a:t>
            </a:r>
            <a:r>
              <a:rPr lang="fr-CA" dirty="0" smtClean="0"/>
              <a:t>question - </a:t>
            </a:r>
            <a:r>
              <a:rPr lang="fr-CA" dirty="0"/>
              <a:t>ont été invités à témoigner de leur expérience de supervision de stage </a:t>
            </a:r>
            <a:r>
              <a:rPr lang="fr-CA" dirty="0" smtClean="0"/>
              <a:t>: apprentissages</a:t>
            </a:r>
            <a:r>
              <a:rPr lang="fr-CA" dirty="0"/>
              <a:t>, outils utilisés, conseils, obstacles </a:t>
            </a:r>
            <a:r>
              <a:rPr lang="fr-CA" dirty="0" smtClean="0"/>
              <a:t>rencontrés, </a:t>
            </a:r>
            <a:r>
              <a:rPr lang="fr-CA" dirty="0"/>
              <a:t>façons de les surmonter, etc</a:t>
            </a:r>
            <a:r>
              <a:rPr lang="fr-CA" dirty="0" smtClean="0"/>
              <a:t>. Ils ont également </a:t>
            </a:r>
            <a:r>
              <a:rPr lang="fr-CA" dirty="0"/>
              <a:t>répondu aux questions du public. Vous pouvez </a:t>
            </a:r>
            <a:r>
              <a:rPr lang="fr-CA" dirty="0">
                <a:hlinkClick r:id="rId2"/>
              </a:rPr>
              <a:t>réécouter ces webinaires </a:t>
            </a:r>
            <a:r>
              <a:rPr lang="fr-CA" dirty="0"/>
              <a:t>en tout temps.</a:t>
            </a:r>
          </a:p>
        </p:txBody>
      </p:sp>
      <p:sp>
        <p:nvSpPr>
          <p:cNvPr id="38" name="Espace réservé du texte 37"/>
          <p:cNvSpPr>
            <a:spLocks noGrp="1"/>
          </p:cNvSpPr>
          <p:nvPr>
            <p:ph type="body" sz="quarter" idx="19"/>
          </p:nvPr>
        </p:nvSpPr>
        <p:spPr>
          <a:xfrm>
            <a:off x="5948292" y="1490950"/>
            <a:ext cx="3798000" cy="197571"/>
          </a:xfrm>
        </p:spPr>
        <p:txBody>
          <a:bodyPr/>
          <a:lstStyle/>
          <a:p>
            <a:r>
              <a:rPr lang="en-CA" dirty="0" err="1"/>
              <a:t>Webinaires</a:t>
            </a:r>
            <a:r>
              <a:rPr lang="en-CA" dirty="0"/>
              <a:t> sous </a:t>
            </a:r>
            <a:r>
              <a:rPr lang="en-CA" dirty="0" err="1"/>
              <a:t>forme</a:t>
            </a:r>
            <a:r>
              <a:rPr lang="en-CA" dirty="0"/>
              <a:t> </a:t>
            </a:r>
            <a:r>
              <a:rPr lang="en-CA"/>
              <a:t>de </a:t>
            </a:r>
            <a:r>
              <a:rPr lang="en-CA" smtClean="0"/>
              <a:t>panels</a:t>
            </a:r>
            <a:endParaRPr lang="fr-CA" dirty="0"/>
          </a:p>
        </p:txBody>
      </p:sp>
      <p:sp>
        <p:nvSpPr>
          <p:cNvPr id="39" name="Espace réservé du texte 38"/>
          <p:cNvSpPr>
            <a:spLocks noGrp="1"/>
          </p:cNvSpPr>
          <p:nvPr>
            <p:ph type="body" sz="quarter" idx="20"/>
          </p:nvPr>
        </p:nvSpPr>
        <p:spPr>
          <a:xfrm>
            <a:off x="5974713" y="3446501"/>
            <a:ext cx="3798000" cy="738723"/>
          </a:xfrm>
        </p:spPr>
        <p:txBody>
          <a:bodyPr/>
          <a:lstStyle/>
          <a:p>
            <a:r>
              <a:rPr lang="fr-CA" dirty="0">
                <a:hlinkClick r:id="rId3"/>
              </a:rPr>
              <a:t>Les fiches pratiques sur la supervision de stage </a:t>
            </a:r>
            <a:r>
              <a:rPr lang="fr-CA" dirty="0" smtClean="0"/>
              <a:t>en </a:t>
            </a:r>
            <a:r>
              <a:rPr lang="fr-CA" dirty="0"/>
              <a:t>collaboration avec Julie Verdy, ainsi que des</a:t>
            </a:r>
            <a:r>
              <a:rPr lang="fr-CA" dirty="0">
                <a:hlinkClick r:id="rId2"/>
              </a:rPr>
              <a:t> webinaires théoriques </a:t>
            </a:r>
            <a:r>
              <a:rPr lang="fr-CA" dirty="0"/>
              <a:t>qui en découlent, permettent d’approfondir plus en détails les notions </a:t>
            </a:r>
            <a:r>
              <a:rPr lang="fr-CA" dirty="0" smtClean="0"/>
              <a:t>reliés </a:t>
            </a:r>
            <a:r>
              <a:rPr lang="fr-CA" dirty="0"/>
              <a:t>aux modes de supervision de stage.</a:t>
            </a:r>
          </a:p>
        </p:txBody>
      </p:sp>
      <p:sp>
        <p:nvSpPr>
          <p:cNvPr id="40" name="Espace réservé du texte 39"/>
          <p:cNvSpPr>
            <a:spLocks noGrp="1"/>
          </p:cNvSpPr>
          <p:nvPr>
            <p:ph type="body" sz="quarter" idx="21"/>
          </p:nvPr>
        </p:nvSpPr>
        <p:spPr>
          <a:xfrm>
            <a:off x="5948292" y="3293103"/>
            <a:ext cx="3798000" cy="197571"/>
          </a:xfrm>
        </p:spPr>
        <p:txBody>
          <a:bodyPr/>
          <a:lstStyle/>
          <a:p>
            <a:r>
              <a:rPr lang="en-CA" dirty="0"/>
              <a:t>Fiches </a:t>
            </a:r>
            <a:r>
              <a:rPr lang="en-CA" dirty="0" err="1"/>
              <a:t>pratiques</a:t>
            </a:r>
            <a:r>
              <a:rPr lang="en-CA" dirty="0"/>
              <a:t> et </a:t>
            </a:r>
            <a:r>
              <a:rPr lang="en-CA" dirty="0" err="1"/>
              <a:t>webinaires</a:t>
            </a:r>
            <a:r>
              <a:rPr lang="en-CA" dirty="0"/>
              <a:t> </a:t>
            </a:r>
            <a:r>
              <a:rPr lang="en-CA" dirty="0" err="1"/>
              <a:t>théoriques</a:t>
            </a:r>
            <a:endParaRPr lang="fr-CA" dirty="0"/>
          </a:p>
        </p:txBody>
      </p:sp>
      <p:sp>
        <p:nvSpPr>
          <p:cNvPr id="18" name="Titre 28"/>
          <p:cNvSpPr txBox="1">
            <a:spLocks/>
          </p:cNvSpPr>
          <p:nvPr/>
        </p:nvSpPr>
        <p:spPr>
          <a:xfrm>
            <a:off x="504826" y="5780591"/>
            <a:ext cx="4402450" cy="2159165"/>
          </a:xfrm>
          <a:prstGeom prst="rect">
            <a:avLst/>
          </a:prstGeom>
        </p:spPr>
        <p:txBody>
          <a:bodyPr anchor="t">
            <a:normAutofit fontScale="25000" lnSpcReduction="20000"/>
          </a:bodyPr>
          <a:lstStyle>
            <a:lvl1pPr algn="l" defTabSz="1004377" rtl="0" eaLnBrk="1" latinLnBrk="0" hangingPunct="1">
              <a:lnSpc>
                <a:spcPct val="100000"/>
              </a:lnSpc>
              <a:spcBef>
                <a:spcPct val="0"/>
              </a:spcBef>
              <a:spcAft>
                <a:spcPts val="600"/>
              </a:spcAft>
              <a:buNone/>
              <a:defRPr lang="fr-FR" sz="1100" kern="1200" baseline="0" dirty="0" smtClean="0">
                <a:solidFill>
                  <a:schemeClr val="bg1"/>
                </a:solidFill>
                <a:latin typeface="Chaloult_Cond" panose="00000400000000000000" pitchFamily="2" charset="0"/>
                <a:ea typeface="+mj-ea"/>
                <a:cs typeface="+mj-cs"/>
              </a:defRPr>
            </a:lvl1pPr>
          </a:lstStyle>
          <a:p>
            <a:r>
              <a:rPr lang="fr-CA" sz="5200" b="1" dirty="0"/>
              <a:t>Public cible </a:t>
            </a:r>
          </a:p>
          <a:p>
            <a:pPr marL="285750" indent="-285750">
              <a:buFont typeface="Arial" panose="020B0604020202020204" pitchFamily="34" charset="0"/>
              <a:buChar char="•"/>
            </a:pPr>
            <a:r>
              <a:rPr lang="fr-CA" sz="4300" dirty="0"/>
              <a:t>Professionnels du RSSS qui font déjà de la supervision et désirent en apprendre plus sur les modes de supervision </a:t>
            </a:r>
          </a:p>
          <a:p>
            <a:pPr marL="285750" indent="-285750">
              <a:buFont typeface="Arial" panose="020B0604020202020204" pitchFamily="34" charset="0"/>
              <a:buChar char="•"/>
            </a:pPr>
            <a:r>
              <a:rPr lang="fr-CA" sz="4300" dirty="0"/>
              <a:t>Professionnels du RSSSS qui ne font pas encore de supervision, mais qui désirent en apprendre plus </a:t>
            </a:r>
            <a:r>
              <a:rPr lang="fr-CA" sz="4300" dirty="0" smtClean="0"/>
              <a:t>pour éventuellement </a:t>
            </a:r>
            <a:r>
              <a:rPr lang="fr-CA" sz="4300" dirty="0"/>
              <a:t>l’intégrer à leur pratique </a:t>
            </a:r>
            <a:endParaRPr lang="fr-CA" sz="4300" dirty="0" smtClean="0"/>
          </a:p>
          <a:p>
            <a:pPr marL="285750" indent="-285750">
              <a:buFont typeface="Arial" panose="020B0604020202020204" pitchFamily="34" charset="0"/>
              <a:buChar char="•"/>
            </a:pPr>
            <a:r>
              <a:rPr lang="fr-CA" sz="4300" dirty="0" smtClean="0"/>
              <a:t>Gestionnaires </a:t>
            </a:r>
            <a:r>
              <a:rPr lang="fr-CA" sz="4300" dirty="0"/>
              <a:t>du RSSS qui veulent pouvoir mieux soutenir leurs équipes/employés qui font de la supervision </a:t>
            </a:r>
            <a:r>
              <a:rPr lang="fr-CA" sz="4300" dirty="0" smtClean="0"/>
              <a:t>de </a:t>
            </a:r>
            <a:r>
              <a:rPr lang="fr-CA" sz="4300" dirty="0"/>
              <a:t>stagiaires</a:t>
            </a:r>
          </a:p>
          <a:p>
            <a:pPr marL="285750" indent="-285750">
              <a:buFont typeface="Arial" panose="020B0604020202020204" pitchFamily="34" charset="0"/>
              <a:buChar char="•"/>
            </a:pPr>
            <a:r>
              <a:rPr lang="fr-CA" sz="4300" dirty="0"/>
              <a:t>Coordonnateurs de stages, que ce soit des établissements du RSSS ou des établissements d’enseignement, qui désirent en apprendre plus </a:t>
            </a:r>
            <a:r>
              <a:rPr lang="fr-CA" sz="4300" dirty="0" smtClean="0"/>
              <a:t>afin de mieux </a:t>
            </a:r>
            <a:r>
              <a:rPr lang="fr-CA" sz="4300" dirty="0"/>
              <a:t>soutenir </a:t>
            </a:r>
            <a:r>
              <a:rPr lang="fr-CA" sz="4300" dirty="0" smtClean="0"/>
              <a:t>leurs superviseurs.</a:t>
            </a:r>
            <a:endParaRPr lang="fr-CA" sz="4300" dirty="0"/>
          </a:p>
        </p:txBody>
      </p:sp>
      <p:pic>
        <p:nvPicPr>
          <p:cNvPr id="22" name="Image 21"/>
          <p:cNvPicPr>
            <a:picLocks noChangeAspect="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61925" y="6402948"/>
            <a:ext cx="435850" cy="366246"/>
          </a:xfrm>
          <a:prstGeom prst="rect">
            <a:avLst/>
          </a:prstGeom>
        </p:spPr>
      </p:pic>
      <p:pic>
        <p:nvPicPr>
          <p:cNvPr id="9" name="Image 8"/>
          <p:cNvPicPr>
            <a:picLocks noChangeAspect="1"/>
          </p:cNvPicPr>
          <p:nvPr/>
        </p:nvPicPr>
        <p:blipFill>
          <a:blip r:embed="rId5"/>
          <a:stretch>
            <a:fillRect/>
          </a:stretch>
        </p:blipFill>
        <p:spPr>
          <a:xfrm>
            <a:off x="5183068" y="609777"/>
            <a:ext cx="725725" cy="825697"/>
          </a:xfrm>
          <a:prstGeom prst="rect">
            <a:avLst/>
          </a:prstGeom>
        </p:spPr>
      </p:pic>
      <p:pic>
        <p:nvPicPr>
          <p:cNvPr id="42" name="Imag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800" y="2061212"/>
            <a:ext cx="766492" cy="631142"/>
          </a:xfrm>
          <a:prstGeom prst="rect">
            <a:avLst/>
          </a:prstGeom>
        </p:spPr>
      </p:pic>
      <p:pic>
        <p:nvPicPr>
          <p:cNvPr id="10" name="Image 9"/>
          <p:cNvPicPr>
            <a:picLocks noChangeAspect="1"/>
          </p:cNvPicPr>
          <p:nvPr/>
        </p:nvPicPr>
        <p:blipFill>
          <a:blip r:embed="rId7"/>
          <a:stretch>
            <a:fillRect/>
          </a:stretch>
        </p:blipFill>
        <p:spPr>
          <a:xfrm>
            <a:off x="5218087" y="3426008"/>
            <a:ext cx="655686" cy="610908"/>
          </a:xfrm>
          <a:prstGeom prst="rect">
            <a:avLst/>
          </a:prstGeom>
        </p:spPr>
      </p:pic>
    </p:spTree>
    <p:extLst>
      <p:ext uri="{BB962C8B-B14F-4D97-AF65-F5344CB8AC3E}">
        <p14:creationId xmlns:p14="http://schemas.microsoft.com/office/powerpoint/2010/main" val="1912310689"/>
      </p:ext>
    </p:extLst>
  </p:cSld>
  <p:clrMapOvr>
    <a:masterClrMapping/>
  </p:clrMapOvr>
</p:sld>
</file>

<file path=ppt/theme/theme1.xml><?xml version="1.0" encoding="utf-8"?>
<a:theme xmlns:a="http://schemas.openxmlformats.org/drawingml/2006/main" name="1_Thème Office">
  <a:themeElements>
    <a:clrScheme name="Personnalisé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1467F"/>
      </a:hlink>
      <a:folHlink>
        <a:srgbClr val="51467F"/>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4527"/>
        </a:solidFill>
        <a:ln>
          <a:solidFill>
            <a:srgbClr val="DE4521"/>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6613</TotalTime>
  <Words>654</Words>
  <Application>Microsoft Office PowerPoint</Application>
  <PresentationFormat>Personnalisé</PresentationFormat>
  <Paragraphs>17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Chaloult_Cond</vt:lpstr>
      <vt:lpstr>ChaloultCond</vt:lpstr>
      <vt:lpstr>Arial</vt:lpstr>
      <vt:lpstr>Calibri</vt:lpstr>
      <vt:lpstr>Chaloult_Cond_Demi_Gras</vt:lpstr>
      <vt:lpstr>1_Thème Office</vt:lpstr>
      <vt:lpstr>En 2021, Aline Bolduc, Julie Paquette et Bernard-Simon Leclerc, en collaboration avec Julie Verdy, ont conçu des fiches pratiques, fruit d’un long travail de fond, sur de nouvelles modalités de supervision des étudiants. Ces fiches ayant comme objectif de stimuler l’accueil des étudiants stagiaires, les sensibiliser au travail en interdisciplinarité dès les premières expériences pratiques sur le terrain et, par la même occasion de permettre à plus d’intervenants de s’impliquer dans la supervision de stagiaires, présentent des modalités de supervision de stage innovantes. Les travaux de Mme Bolduc et de ses collègues ont été complémentés par deux webinaires théoriques organisés par le comité de l’enseignement du RUISSS en 2021: Modes de supervision de stage : osez innover! et Modes de supervision de stage : de nouvelles pistes d’innovation!  Basés sur les travaux mentionnés précédemment, le sous-comité Promouvoir de nouveaux modèles de supervision de stages du Réseau intégré universitaire de santé et de services sociaux (RUISSS) de l’Université de Montréal a proposé un plan d’action aussi dynamique que le travail qui a été fait à ce jour par l’équipe de Mme Bolduc afin de pousser leur partage plus loin en axant principalement leurs actions sur la promotion de ces outils au sein des établissements du réseau de la santé et des services sociaux (RSSS) tout en proposant à son tour une série d’ateliers permettant le développement des habiletés professionnelles orientées sur un transfert de connaissances de qualité. Les outils, qui sont maintenant disponibles sur le site web du RUISSS, prennent deux formes, soit des fiches synthèses explicatives et des webinaires sous forme de panels. </vt:lpstr>
    </vt:vector>
  </TitlesOfParts>
  <Company>CIUSSS Centre-Sud-de-l'Ile-de-Montreal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 Bony</dc:creator>
  <cp:lastModifiedBy>Karina Cristea (CCSMTL DEUR)</cp:lastModifiedBy>
  <cp:revision>279</cp:revision>
  <dcterms:created xsi:type="dcterms:W3CDTF">2021-12-13T17:09:52Z</dcterms:created>
  <dcterms:modified xsi:type="dcterms:W3CDTF">2024-04-15T20:09:29Z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2023-12-18T16:20:45Z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6808bc12-52e6-46a7-b4c9-e5e2f507dd3f</vt:lpwstr>
  </property>
  <property fmtid="{D5CDD505-2E9C-101B-9397-08002B2CF9AE}" pid="8" name="MSIP_Label_6a7d8d5d-78e2-4a62-9fcd-016eb5e4c57c_ContentBits">
    <vt:lpwstr>0</vt:lpwstr>
  </property>
</Properties>
</file>